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699C0-B1E4-0E43-A0DE-53755FFEC9F3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6EE3E-8911-2E43-8315-5CC51640A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38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84C77-2634-6240-9E2C-77E57459C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A036AB-B768-634D-99F2-59C4F0744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F0480A-4A08-DE4C-ADD6-17D7ABF76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5D19-7DF5-8B44-895E-1C7A8168D31B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E9D7A0-45A3-1847-8EB8-DAD29899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988690-92F3-1F40-A70D-6946FD939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12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F4F2F-EC9D-6E48-B7BD-1F524E88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362894-308F-E748-9E0D-A05186C96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D501D-576F-6B42-A900-85785C1D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7B1F-77F0-DD44-A072-7E0AB05E6728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ED7432-2784-9748-970D-2BC6481AD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E142F4-6731-E34E-89AC-337D44694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9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07A9E2-7A30-4D49-81DF-A3839061E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C0AC82-4B92-184D-8A47-C0412DE33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5FCF53-A2F9-304F-9F17-D5D0DFDA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CD53-5E0B-5249-B154-B7B29C479F08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5800E-BDFE-154A-A63D-4C13657E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36E447-5DAB-9842-880D-7DE6252F0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17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AF8AE6-F279-324F-8600-357192041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96B6BD-86FD-B842-A0E9-69700C54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776CD-CB2B-014C-90A4-6F86F14A1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DF7B-DA04-9943-A564-E34040234A14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4ECA4-2730-F245-B502-17A348BF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9630B-C0F0-E846-89A9-BC25A71D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13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073BE-0F74-F744-B101-26E5CA5C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7FD060-FF43-2446-A490-CD16B9D9A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093843-A7F6-0F4F-B82F-BFF023CE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0B9D-BD92-A643-A175-AF0B6FD73A59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002755-966E-8946-8C3E-CBD55D17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857C9F-A573-E94A-9313-6442F658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6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E7A694-1B4A-4C42-BCC8-EC3B83D93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81346C-C7E5-5C43-8526-31EE7D111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7B7E1C-D3AD-8443-8445-C13D3F67F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8743F1-A692-5E47-8DF5-CB955ACDF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DC9AC-101D-5F48-BFD5-BC2B2D2BA89E}" type="datetime1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5946CB-6765-E241-B97D-91324D98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E60A3D-DB9A-1146-96B2-D74D02EEC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64E8B-A191-6B4C-91B1-A029596A5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0B2A2A-60D9-6B43-ADAC-ECEB27492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BAA398-324E-D94C-869C-4CE7D96AB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5EBDDC-0EE6-9E4D-9912-D3CBD03DD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27EFC7E-384B-E040-8151-C5FF80F2A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521ED50-F422-3740-B327-B5045671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F816-FE2C-D04D-82AC-876591BA9C66}" type="datetime1">
              <a:rPr lang="fr-FR" smtClean="0"/>
              <a:t>29/11/2025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007862-C14E-A84F-B00A-768E4E8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000F89-C6B5-5649-B6B6-CB92459F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46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7B9F0-0E09-2747-B9A2-51B0F2C46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B4AA7C-46F8-1B46-8C68-E9AB59F4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6BF6-DC46-534E-82A7-921F0962ABC3}" type="datetime1">
              <a:rPr lang="fr-FR" smtClean="0"/>
              <a:t>29/11/2025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046550-38B6-E449-8E3B-29C7E203A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A7FB08-8E8E-EA4E-9F28-3C6874FB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21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B57858-E56C-F94B-8CDD-EE0BDFAC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B419-C92C-3A4E-A400-63584442117F}" type="datetime1">
              <a:rPr lang="fr-FR" smtClean="0"/>
              <a:t>29/11/2025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FF5FA5-93CB-5E4A-94A4-7FE35764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3CD27B-C4A2-8448-9D70-BB8BF52E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1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D2D70-3058-EA42-A517-4AF7E0C2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68CB9C-21E3-5749-B2CE-24B4250A6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59A87B-4512-C540-BB62-591A45012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06A9C8-10E0-1D4A-8937-2D342F95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D9663-ADFD-3C41-AFB2-0A3D1D2ED793}" type="datetime1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AD4C2A-273C-AF46-8E6D-20FF61D23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5E1E52-A471-8343-9FF3-6EC192C5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84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BBCFD7-A002-8041-9779-F4434E95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364F2D-1D5E-E143-A08E-1F4044DFE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2D2D48-3C16-D34A-ADE9-C76568126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B2F77C-D7F0-5B4D-900F-6CF16A87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4EA-7393-9C4A-A955-31EBD82D14C2}" type="datetime1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E76631-2E4F-424E-A17F-8354E941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0C84F4-7A35-864D-8BAA-ABBCB3AC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47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89546F-D237-414C-AE86-136D89DF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383086-5D7F-BD45-922E-B4E0922A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C0D26B-D4A7-0B45-A919-83033FB5B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25605-3258-3B4D-A39C-75CEB026A2EE}" type="datetime1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2EF4BA-2859-8B4A-BFCC-614E689C1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A28CDC-B812-AF45-B112-F514A38911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91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E88EE-79BB-6742-84DB-F0B3009EA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FST médecine polyvalente hospitalière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FB193A-FBDD-B447-BB02-436BCFF623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Vue par ceux qui l’ont faite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3D1888-B649-2E41-B862-6083D3F4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AFB6CA8-250E-7240-82D4-8B9D28B93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87" y="294308"/>
            <a:ext cx="2418526" cy="12827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6C395A0-0C16-8F4C-B2E1-F0D2ADA72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3863" y="-31540"/>
            <a:ext cx="862150" cy="161689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D8E60B0-4A5A-EE4B-98E4-8BF1F5C96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5021" y="22845"/>
            <a:ext cx="641897" cy="150812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8121AA3-3E1C-4540-96C6-9B4ACC4975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11036918" y="22845"/>
            <a:ext cx="583703" cy="16002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9CF1E46-A0D7-EC41-86B3-4CA5432D27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46013" y="68884"/>
            <a:ext cx="536465" cy="1508124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388177-305D-684F-A741-B878A3FAD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0</a:t>
            </a:fld>
            <a:endParaRPr lang="fr-FR"/>
          </a:p>
        </p:txBody>
      </p:sp>
      <p:pic>
        <p:nvPicPr>
          <p:cNvPr id="12" name="Image 11" descr="Une image contenant texte, Police, cercl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1DC1E0E2-F6A2-E2AB-CF85-F290B10284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7843" y="4338018"/>
            <a:ext cx="3098157" cy="165576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B94173A-0156-4F87-BCB5-45739359B5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24261" y="4174116"/>
            <a:ext cx="3352800" cy="218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62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F7A5C4-0A6B-FE4B-90A3-954AC85CB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générale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7DD5AE-3B5B-6B44-A1DA-83C586936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Quoi ? </a:t>
            </a:r>
            <a:r>
              <a:rPr lang="fr-FR" sz="1800" dirty="0"/>
              <a:t>Former spécifiquement des étudiants à exercer dans des services dits « polyvalents » </a:t>
            </a:r>
            <a:r>
              <a:rPr lang="fr-FR" sz="1800" i="1" dirty="0"/>
              <a:t>(post-urgences et SMR notamment).</a:t>
            </a:r>
          </a:p>
          <a:p>
            <a:pPr marL="0" indent="0">
              <a:buNone/>
            </a:pPr>
            <a:r>
              <a:rPr lang="fr-FR" sz="2000" b="1" dirty="0"/>
              <a:t>Comment ? </a:t>
            </a:r>
            <a:r>
              <a:rPr lang="fr-FR" sz="1800" dirty="0"/>
              <a:t>Prise en charge pluridisciplinaire de pathologies aiguës ou chroniques décompensées, organisation de la continuité des soins en avant, pendant et après l’hospitalisation, organisation territoriale des soins.</a:t>
            </a:r>
          </a:p>
          <a:p>
            <a:pPr marL="0" indent="0">
              <a:buNone/>
            </a:pPr>
            <a:r>
              <a:rPr lang="fr-FR" sz="2000" b="1" dirty="0"/>
              <a:t>Par qui ? </a:t>
            </a:r>
            <a:r>
              <a:rPr lang="fr-FR" sz="1800" dirty="0"/>
              <a:t>Collaboration des collèges enseignants de Médecine Interne, de Médecine Générale, et de Gériatrie, et de la Société Française de Médecine Polyvalente.</a:t>
            </a:r>
          </a:p>
          <a:p>
            <a:pPr marL="0" indent="0">
              <a:buNone/>
            </a:pPr>
            <a:r>
              <a:rPr lang="fr-FR" sz="2000" b="1" dirty="0"/>
              <a:t>Pour qui ? </a:t>
            </a:r>
            <a:r>
              <a:rPr lang="fr-FR" sz="1800" dirty="0"/>
              <a:t>Internes de spécialité hors gériatres et internistes.</a:t>
            </a:r>
          </a:p>
          <a:p>
            <a:pPr marL="0" indent="0">
              <a:buNone/>
            </a:pPr>
            <a:r>
              <a:rPr lang="fr-FR" sz="2000" b="1" dirty="0"/>
              <a:t>Quand ? </a:t>
            </a:r>
            <a:r>
              <a:rPr lang="fr-FR" sz="1800" dirty="0"/>
              <a:t>2 semestres après la 1° année de phase d’approfondissement.</a:t>
            </a:r>
          </a:p>
          <a:p>
            <a:pPr marL="0" indent="0">
              <a:buNone/>
            </a:pPr>
            <a:r>
              <a:rPr lang="fr-FR" sz="2000" b="1" dirty="0"/>
              <a:t>Où ? </a:t>
            </a:r>
            <a:r>
              <a:rPr lang="fr-FR" sz="1800" dirty="0"/>
              <a:t>Dans des services ayant l’agrément pour la FST MPH (CHU ou CHP)</a:t>
            </a:r>
            <a:endParaRPr lang="fr-FR" sz="1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600" dirty="0"/>
              <a:t>Un semestre en </a:t>
            </a:r>
            <a:r>
              <a:rPr lang="fr-FR" sz="1600" b="1" dirty="0"/>
              <a:t>médecine polyvalente</a:t>
            </a:r>
            <a:r>
              <a:rPr lang="fr-FR" sz="1600" dirty="0"/>
              <a:t> ou </a:t>
            </a:r>
            <a:r>
              <a:rPr lang="fr-FR" sz="1600" b="1" dirty="0"/>
              <a:t>médecine interne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600" dirty="0"/>
              <a:t>Un semestre en </a:t>
            </a:r>
            <a:r>
              <a:rPr lang="fr-FR" sz="1600" b="1" dirty="0"/>
              <a:t>SMR (ex-SSR) polyvalent </a:t>
            </a:r>
            <a:r>
              <a:rPr lang="fr-FR" sz="1600" dirty="0"/>
              <a:t>ou en </a:t>
            </a:r>
            <a:r>
              <a:rPr lang="fr-FR" sz="1600" b="1" dirty="0"/>
              <a:t>Gériatrie (Gériatrie aiguë ou SMR Gériatrique)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10EDE8-FE74-A645-BC3A-70392A45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5DEBA8-AC80-4447-A3B6-2FF0DED9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551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7E3563-F1E9-014D-8EB1-79F0BD27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générale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FE8997-6918-B84F-9987-3E0A4175C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Plusieurs types d’enseignements :</a:t>
            </a:r>
          </a:p>
          <a:p>
            <a:pPr lvl="1"/>
            <a:r>
              <a:rPr lang="fr-FR" sz="1600" dirty="0"/>
              <a:t>Enseignements hors stages,</a:t>
            </a:r>
          </a:p>
          <a:p>
            <a:pPr lvl="1"/>
            <a:r>
              <a:rPr lang="fr-FR" sz="1600" dirty="0"/>
              <a:t>Enseignements en autonomie par e-learning (plateforme numérique)</a:t>
            </a:r>
          </a:p>
          <a:p>
            <a:pPr lvl="1"/>
            <a:r>
              <a:rPr lang="fr-FR" sz="1600" dirty="0"/>
              <a:t>Enseignements en présentiel : séminaires nationaux/régionaux/locaux ; ateliers avec mises en situation et échanges interactifs</a:t>
            </a:r>
          </a:p>
          <a:p>
            <a:pPr lvl="1"/>
            <a:r>
              <a:rPr lang="fr-FR" sz="1600" dirty="0"/>
              <a:t>Sur 2 demi-journées hebdomadaires : une demi-journée en supervision et une demi-journée en autonomie.</a:t>
            </a: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Modalités de validation selon les subdivisions</a:t>
            </a:r>
          </a:p>
          <a:p>
            <a:pPr marL="0" indent="0">
              <a:buNone/>
            </a:pPr>
            <a:r>
              <a:rPr lang="fr-FR" sz="2000" i="1" dirty="0"/>
              <a:t>Ou et comment candidater ?</a:t>
            </a:r>
          </a:p>
          <a:p>
            <a:pPr marL="0" indent="0">
              <a:buNone/>
            </a:pPr>
            <a:r>
              <a:rPr lang="fr-FR" sz="1800" dirty="0"/>
              <a:t>Déposer un dossier de candidature avec CV et lettre de motivation, étude du dossier en commission locale.</a:t>
            </a:r>
          </a:p>
          <a:p>
            <a:pPr marL="0" indent="0">
              <a:buNone/>
            </a:pPr>
            <a:r>
              <a:rPr lang="fr-FR" sz="1800" b="1" dirty="0"/>
              <a:t>Nous vous conseillons de vous rapprocher de votre scolarité pour avoir plus d’informations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>
                <a:solidFill>
                  <a:srgbClr val="FF0000"/>
                </a:solidFill>
              </a:rPr>
              <a:t>Attention, l’accès est limité par le nombre de place disponible selon les subdivisions !!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D7C15A-3352-2E4A-AE65-D366195D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9D3230-6753-8249-868A-2B617938B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BFA6ED-C9E4-064B-B44D-F41188D7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positifs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0CC561-6DBC-3042-B19E-206E0D20A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Approfondir sa formation par des enseignements théoriques et pratiques pour l’exercice </a:t>
            </a:r>
            <a:r>
              <a:rPr lang="fr-FR" sz="2000" b="1" dirty="0"/>
              <a:t>spécifique</a:t>
            </a:r>
            <a:r>
              <a:rPr lang="fr-FR" sz="2000" dirty="0"/>
              <a:t> de la médecine polyvalente</a:t>
            </a:r>
          </a:p>
          <a:p>
            <a:r>
              <a:rPr lang="fr-FR" sz="2000" dirty="0"/>
              <a:t> Un an de formation supplémentaire permet de découvrir d’autres services, un territoire de santé, et ainsi mieux définir le projet professionnel</a:t>
            </a:r>
          </a:p>
          <a:p>
            <a:r>
              <a:rPr lang="fr-FR" sz="2000" dirty="0"/>
              <a:t>Faire la FST permet de se faire un réseau, que ce soit au niveau local ou au niveau national.</a:t>
            </a:r>
          </a:p>
          <a:p>
            <a:r>
              <a:rPr lang="fr-FR" sz="2000" dirty="0"/>
              <a:t>La FST permet aussi de mieux développer la médecine polyvalente hospitalière.</a:t>
            </a:r>
          </a:p>
          <a:p>
            <a:r>
              <a:rPr lang="fr-FR" sz="2000" dirty="0"/>
              <a:t>Ceux qui ont fait cette FST, ne le regrettent pas, avoir 2 stages pour approfondir la formation + un enseignement théorique permet au moins de se sentir plus à l’aise dans cet exercice</a:t>
            </a:r>
          </a:p>
          <a:p>
            <a:endParaRPr lang="fr-FR" sz="2000" dirty="0"/>
          </a:p>
          <a:p>
            <a:r>
              <a:rPr lang="fr-FR" sz="2000" dirty="0"/>
              <a:t>Pour plus d’information, n’hésite pas à nous contacter par mail à </a:t>
            </a:r>
            <a:r>
              <a:rPr lang="fr-FR" sz="2000" i="1" dirty="0">
                <a:solidFill>
                  <a:schemeClr val="accent1"/>
                </a:solidFill>
              </a:rPr>
              <a:t>cfjp.medpo@gmail.com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67BB97-157D-D448-A919-86D0C8E4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393083-9A48-CF44-8E5F-8F9C6163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3590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450</Words>
  <Application>Microsoft Office PowerPoint</Application>
  <PresentationFormat>Grand écran</PresentationFormat>
  <Paragraphs>39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Thème Office</vt:lpstr>
      <vt:lpstr>FST médecine polyvalente hospitalière</vt:lpstr>
      <vt:lpstr>Organisation générale :</vt:lpstr>
      <vt:lpstr>Organisation générale</vt:lpstr>
      <vt:lpstr>Points positifs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FST médecine polyvalente hospitalière</dc:title>
  <dc:creator>Microsoft Office User</dc:creator>
  <cp:lastModifiedBy>GOUTTE Julie</cp:lastModifiedBy>
  <cp:revision>13</cp:revision>
  <dcterms:created xsi:type="dcterms:W3CDTF">2024-12-29T15:56:42Z</dcterms:created>
  <dcterms:modified xsi:type="dcterms:W3CDTF">2025-11-29T08:22:43Z</dcterms:modified>
</cp:coreProperties>
</file>