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5"/>
  </p:normalViewPr>
  <p:slideViewPr>
    <p:cSldViewPr snapToGrid="0" snapToObjects="1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0699C0-B1E4-0E43-A0DE-53755FFEC9F3}" type="datetimeFigureOut">
              <a:rPr lang="fr-FR" smtClean="0"/>
              <a:t>14/02/2025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B6EE3E-8911-2E43-8315-5CC51640AD8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33860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0B84C77-2634-6240-9E2C-77E57459CB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8A036AB-B768-634D-99F2-59C4F0744B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F0480A-4A08-DE4C-ADD6-17D7ABF762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5D19-7DF5-8B44-895E-1C7A8168D31B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E9D7A0-45A3-1847-8EB8-DAD298991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1988690-92F3-1F40-A70D-6946FD9396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09125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5EF4F2F-EC9D-6E48-B7BD-1F524E885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C362894-308F-E748-9E0D-A05186C965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1BD501D-576F-6B42-A900-85785C1D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B7B1F-77F0-DD44-A072-7E0AB05E6728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ED7432-2784-9748-970D-2BC6481AD7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7E142F4-6731-E34E-89AC-337D44694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56899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C307A9E2-7A30-4D49-81DF-A3839061E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CC0AC82-4B92-184D-8A47-C0412DE33C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E5FCF53-A2F9-304F-9F17-D5D0DFDAC9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42CD53-5E0B-5249-B154-B7B29C479F08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E05800E-BDFE-154A-A63D-4C13657E1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E36E447-5DAB-9842-880D-7DE6252F0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9170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AF8AE6-F279-324F-8600-357192041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A96B6BD-86FD-B842-A0E9-69700C54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BE776CD-CB2B-014C-90A4-6F86F14A1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73DF7B-DA04-9943-A564-E34040234A14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584ECA4-2730-F245-B502-17A348BF1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0E9630B-C0F0-E846-89A9-BC25A71D2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45136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073BE-0F74-F744-B101-26E5CA5C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C7FD060-FF43-2446-A490-CD16B9D9A3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9093843-A7F6-0F4F-B82F-BFF023CE3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FB0B9D-BD92-A643-A175-AF0B6FD73A59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C002755-966E-8946-8C3E-CBD55D177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A857C9F-A573-E94A-9313-6442F658C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699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5E7A694-1B4A-4C42-BCC8-EC3B83D93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081346C-C7E5-5C43-8526-31EE7D11143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6B7B7E1C-D3AD-8443-8445-C13D3F67F0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78743F1-A692-5E47-8DF5-CB955ACDF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DC9AC-101D-5F48-BFD5-BC2B2D2BA89E}" type="datetime1">
              <a:rPr lang="fr-FR" smtClean="0"/>
              <a:t>14/02/2025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55946CB-6765-E241-B97D-91324D982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BE60A3D-DB9A-1146-96B2-D74D02EEC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5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D64E8B-A191-6B4C-91B1-A029596A5F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B0B2A2A-60D9-6B43-ADAC-ECEB274923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9BAA398-324E-D94C-869C-4CE7D96AB9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C5EBDDC-0EE6-9E4D-9912-D3CBD03DDB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27EFC7E-384B-E040-8151-C5FF80F2A1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521ED50-F422-3740-B327-B5045671CD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9F816-FE2C-D04D-82AC-876591BA9C66}" type="datetime1">
              <a:rPr lang="fr-FR" smtClean="0"/>
              <a:t>14/02/2025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F4007862-C14E-A84F-B00A-768E4E841F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F000F89-C6B5-5649-B6B6-CB92459F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4698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E7B9F0-0E09-2747-B9A2-51B0F2C46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CB4AA7C-46F8-1B46-8C68-E9AB59F490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96BF6-DC46-534E-82A7-921F0962ABC3}" type="datetime1">
              <a:rPr lang="fr-FR" smtClean="0"/>
              <a:t>14/02/2025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44046550-38B6-E449-8E3B-29C7E203A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D0A7FB08-8E8E-EA4E-9F28-3C6874FBD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8214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AB57858-E56C-F94B-8CDD-EE0BDFAC3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FB419-C92C-3A4E-A400-63584442117F}" type="datetime1">
              <a:rPr lang="fr-FR" smtClean="0"/>
              <a:t>14/02/2025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FFF5FA5-93CB-5E4A-94A4-7FE357646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233CD27B-C4A2-8448-9D70-BB8BF52E0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24103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9D2D70-3058-EA42-A517-4AF7E0C2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168CB9C-21E3-5749-B2CE-24B4250A6B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159A87B-4512-C540-BB62-591A45012C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306A9C8-10E0-1D4A-8937-2D342F959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6D9663-ADFD-3C41-AFB2-0A3D1D2ED793}" type="datetime1">
              <a:rPr lang="fr-FR" smtClean="0"/>
              <a:t>14/02/2025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DAD4C2A-273C-AF46-8E6D-20FF61D23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65E1E52-A471-8343-9FF3-6EC192C51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0845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BBCFD7-A002-8041-9779-F4434E95C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4364F2D-1D5E-E143-A08E-1F4044DFE2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92D2D48-3C16-D34A-ADE9-C76568126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4B2F77C-D7F0-5B4D-900F-6CF16A87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02C4EA-7393-9C4A-A955-31EBD82D14C2}" type="datetime1">
              <a:rPr lang="fr-FR" smtClean="0"/>
              <a:t>14/02/2025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AE76631-2E4F-424E-A17F-8354E9412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Comission des Jeunes Praticiens - CFJP.medpo@gmail.com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70C84F4-7A35-864D-8BAA-ABBCB3ACC3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1473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789546F-D237-414C-AE86-136D89DFF1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7383086-5D7F-BD45-922E-B4E0922AA3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5C0D26B-D4A7-0B45-A919-83033FB5B2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25605-3258-3B4D-A39C-75CEB026A2EE}" type="datetime1">
              <a:rPr lang="fr-FR" smtClean="0"/>
              <a:t>14/02/2025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A2EF4BA-2859-8B4A-BFCC-614E689C1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Comission des Jeunes Praticiens - CFJP.medpo@gmail.com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7A28CDC-B812-AF45-B112-F514A38911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FAC0B-A3C0-6645-ADAE-2810CC83E4D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091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4E88EE-79BB-6742-84DB-F0B3009EAC8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FST médecine polyvalente hospitalière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FB193A-FBDD-B447-BB02-436BCFF6231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Vue par ceux qui l’ont faite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23D1888-B649-2E41-B862-6083D3F4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AFB6CA8-250E-7240-82D4-8B9D28B93D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5987" y="294308"/>
            <a:ext cx="2418526" cy="12827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C6C395A0-0C16-8F4C-B2E1-F0D2ADA7283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83863" y="-31540"/>
            <a:ext cx="862150" cy="161689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CD8E60B0-4A5A-EE4B-98E4-8BF1F5C966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95021" y="22845"/>
            <a:ext cx="641897" cy="1508125"/>
          </a:xfrm>
          <a:prstGeom prst="rect">
            <a:avLst/>
          </a:prstGeom>
        </p:spPr>
      </p:pic>
      <p:pic>
        <p:nvPicPr>
          <p:cNvPr id="13" name="Image 12">
            <a:extLst>
              <a:ext uri="{FF2B5EF4-FFF2-40B4-BE49-F238E27FC236}">
                <a16:creationId xmlns:a16="http://schemas.microsoft.com/office/drawing/2014/main" id="{C8121AA3-3E1C-4540-96C6-9B4ACC4975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11036918" y="22845"/>
            <a:ext cx="583703" cy="1600200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A9CF1E46-A0D7-EC41-86B3-4CA5432D27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46013" y="68884"/>
            <a:ext cx="536465" cy="1508124"/>
          </a:xfrm>
          <a:prstGeom prst="rect">
            <a:avLst/>
          </a:prstGeom>
        </p:spPr>
      </p:pic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82388177-305D-684F-A741-B878A3FADF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0</a:t>
            </a:fld>
            <a:endParaRPr lang="fr-FR"/>
          </a:p>
        </p:txBody>
      </p:sp>
      <p:pic>
        <p:nvPicPr>
          <p:cNvPr id="12" name="Image 11" descr="Une image contenant texte, Police, cercle, capture d’écran&#10;&#10;Le contenu généré par l’IA peut être incorrect.">
            <a:extLst>
              <a:ext uri="{FF2B5EF4-FFF2-40B4-BE49-F238E27FC236}">
                <a16:creationId xmlns:a16="http://schemas.microsoft.com/office/drawing/2014/main" id="{1DC1E0E2-F6A2-E2AB-CF85-F290B102844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97843" y="4338018"/>
            <a:ext cx="3098157" cy="1655763"/>
          </a:xfrm>
          <a:prstGeom prst="rect">
            <a:avLst/>
          </a:prstGeom>
        </p:spPr>
      </p:pic>
      <p:pic>
        <p:nvPicPr>
          <p:cNvPr id="8" name="Image 7">
            <a:extLst>
              <a:ext uri="{FF2B5EF4-FFF2-40B4-BE49-F238E27FC236}">
                <a16:creationId xmlns:a16="http://schemas.microsoft.com/office/drawing/2014/main" id="{6B94173A-0156-4F87-BCB5-45739359B5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24261" y="4174116"/>
            <a:ext cx="3352800" cy="218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86224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1F7A5C4-0A6B-FE4B-90A3-954AC85CBB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générale :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87DD5AE-3B5B-6B44-A1DA-83C586936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b="1" dirty="0"/>
              <a:t>Quoi ? </a:t>
            </a:r>
            <a:r>
              <a:rPr lang="fr-FR" sz="1800" dirty="0"/>
              <a:t>Former spécifiquement des étudiants à exercer dans des services dits « polyvalents » </a:t>
            </a:r>
            <a:r>
              <a:rPr lang="fr-FR" sz="1800" i="1" dirty="0"/>
              <a:t>(post-urgences et SMR notamment).</a:t>
            </a:r>
          </a:p>
          <a:p>
            <a:pPr marL="0" indent="0">
              <a:buNone/>
            </a:pPr>
            <a:r>
              <a:rPr lang="fr-FR" sz="2000" b="1" dirty="0"/>
              <a:t>Comment ? </a:t>
            </a:r>
            <a:r>
              <a:rPr lang="fr-FR" sz="1800" dirty="0"/>
              <a:t>Prise en charge pluridisciplinaire de pathologies aiguës ou chroniques décompensées, organisation de la continuité des soins en avant, pendant et après l’hospitalisation, organisation territoriale des soins.</a:t>
            </a:r>
          </a:p>
          <a:p>
            <a:pPr marL="0" indent="0">
              <a:buNone/>
            </a:pPr>
            <a:r>
              <a:rPr lang="fr-FR" sz="2000" b="1" dirty="0"/>
              <a:t>Par qui ? </a:t>
            </a:r>
            <a:r>
              <a:rPr lang="fr-FR" sz="1800" dirty="0"/>
              <a:t>Collaboration des collèges enseignants de Médecine Interne, de Médecine Générale, et de Gériatrie, et de la Société Française de Médecine Polyvalente.</a:t>
            </a:r>
          </a:p>
          <a:p>
            <a:pPr marL="0" indent="0">
              <a:buNone/>
            </a:pPr>
            <a:r>
              <a:rPr lang="fr-FR" sz="2000" b="1" dirty="0"/>
              <a:t>Pour qui ? </a:t>
            </a:r>
            <a:r>
              <a:rPr lang="fr-FR" sz="1800" dirty="0"/>
              <a:t>Internes de spécialité hors gériatres et internistes.</a:t>
            </a:r>
          </a:p>
          <a:p>
            <a:pPr marL="0" indent="0">
              <a:buNone/>
            </a:pPr>
            <a:r>
              <a:rPr lang="fr-FR" sz="2000" b="1" dirty="0"/>
              <a:t>Quand ? </a:t>
            </a:r>
            <a:r>
              <a:rPr lang="fr-FR" sz="1800" dirty="0"/>
              <a:t>2 semestres après la 1° année de phase d’approfondissement.</a:t>
            </a:r>
          </a:p>
          <a:p>
            <a:pPr marL="0" indent="0">
              <a:buNone/>
            </a:pPr>
            <a:r>
              <a:rPr lang="fr-FR" sz="2000" b="1" dirty="0"/>
              <a:t>Où ? </a:t>
            </a:r>
            <a:r>
              <a:rPr lang="fr-FR" sz="1800" dirty="0"/>
              <a:t>Dans des services ayant l’agrément pour la FST MPH (CHU ou CHP)</a:t>
            </a:r>
            <a:endParaRPr lang="fr-FR" sz="1800" b="1" dirty="0"/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600" dirty="0"/>
              <a:t>Un semestre en </a:t>
            </a:r>
            <a:r>
              <a:rPr lang="fr-FR" sz="1600" b="1" dirty="0"/>
              <a:t>médecine polyvalente</a:t>
            </a:r>
            <a:r>
              <a:rPr lang="fr-FR" sz="1600" dirty="0"/>
              <a:t> ou </a:t>
            </a:r>
            <a:r>
              <a:rPr lang="fr-FR" sz="1600" b="1" dirty="0"/>
              <a:t>médecine interne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fr-FR" sz="1600" dirty="0"/>
              <a:t>Un semestre en </a:t>
            </a:r>
            <a:r>
              <a:rPr lang="fr-FR" sz="1600" b="1" dirty="0"/>
              <a:t>SMR (ex-SSR) polyvalent </a:t>
            </a:r>
            <a:r>
              <a:rPr lang="fr-FR" sz="1600" dirty="0"/>
              <a:t>ou en </a:t>
            </a:r>
            <a:r>
              <a:rPr lang="fr-FR" sz="1600" b="1" dirty="0"/>
              <a:t>Gériatrie (Gériatrie aiguë ou SMR Gériatrique)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910EDE8-FE74-A645-BC3A-70392A453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5DEBA8-AC80-4447-A3B6-2FF0DED95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90551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57E3563-F1E9-014D-8EB1-79F0BD27D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 générale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CFE8997-6918-B84F-9987-3E0A4175C4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r-FR" sz="2000" dirty="0"/>
              <a:t>Plusieurs types d’enseignements :</a:t>
            </a:r>
          </a:p>
          <a:p>
            <a:pPr lvl="1"/>
            <a:r>
              <a:rPr lang="fr-FR" sz="1600" dirty="0"/>
              <a:t>Enseignements hors stages,</a:t>
            </a:r>
          </a:p>
          <a:p>
            <a:pPr lvl="1"/>
            <a:r>
              <a:rPr lang="fr-FR" sz="1600" dirty="0"/>
              <a:t>Enseignements en autonomie par e-learning (plateforme numérique)</a:t>
            </a:r>
          </a:p>
          <a:p>
            <a:pPr lvl="1"/>
            <a:r>
              <a:rPr lang="fr-FR" sz="1600" dirty="0"/>
              <a:t>Enseignements en présentiel : séminaires nationaux/régionaux/locaux ; ateliers avec mises en situation et échanges interactifs</a:t>
            </a:r>
          </a:p>
          <a:p>
            <a:pPr lvl="1"/>
            <a:r>
              <a:rPr lang="fr-FR" sz="1600" dirty="0"/>
              <a:t>Sur 2 demi-journées hebdomadaires : une demi-journée en supervision et une demi-journée en autonomie.</a:t>
            </a:r>
            <a:endParaRPr lang="fr-FR" sz="2000" dirty="0"/>
          </a:p>
          <a:p>
            <a:pPr marL="0" indent="0">
              <a:buNone/>
            </a:pPr>
            <a:r>
              <a:rPr lang="fr-FR" sz="2000" b="1" dirty="0"/>
              <a:t>Modalités de validation selon les subdivisions</a:t>
            </a:r>
          </a:p>
          <a:p>
            <a:pPr marL="0" indent="0">
              <a:buNone/>
            </a:pPr>
            <a:r>
              <a:rPr lang="fr-FR" sz="2000" i="1" dirty="0"/>
              <a:t>Ou et comment candidater ?</a:t>
            </a:r>
          </a:p>
          <a:p>
            <a:pPr marL="0" indent="0">
              <a:buNone/>
            </a:pPr>
            <a:r>
              <a:rPr lang="fr-FR" sz="1800" dirty="0"/>
              <a:t>Déposer un dossier de candidature avec CV et lettre de motivation, étude du dossier en commission locale.</a:t>
            </a:r>
          </a:p>
          <a:p>
            <a:pPr marL="0" indent="0">
              <a:buNone/>
            </a:pPr>
            <a:r>
              <a:rPr lang="fr-FR" sz="1800" b="1" dirty="0"/>
              <a:t>Nous vous conseillons de vous rapprocher de votre scolarité pour avoir plus d’informations</a:t>
            </a:r>
          </a:p>
          <a:p>
            <a:pPr marL="0" indent="0">
              <a:buNone/>
            </a:pPr>
            <a:endParaRPr lang="fr-FR" sz="1800" dirty="0"/>
          </a:p>
          <a:p>
            <a:pPr marL="0" indent="0">
              <a:buNone/>
            </a:pPr>
            <a:r>
              <a:rPr lang="fr-FR" sz="1800" dirty="0">
                <a:solidFill>
                  <a:srgbClr val="FF0000"/>
                </a:solidFill>
              </a:rPr>
              <a:t>Attention, l’accès est limité par le nombre de place disponible selon les subdivisions !!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D7C15A-3352-2E4A-AE65-D366195D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19D3230-6753-8249-868A-2B617938B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183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FBFA6ED-C9E4-064B-B44D-F41188D78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Points positifs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B0CC561-6DBC-3042-B19E-206E0D20AE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2000" dirty="0"/>
              <a:t>Approfondir sa formation par des enseignements théoriques et pratiques pour l’exercice </a:t>
            </a:r>
            <a:r>
              <a:rPr lang="fr-FR" sz="2000" b="1" dirty="0"/>
              <a:t>spécifique</a:t>
            </a:r>
            <a:r>
              <a:rPr lang="fr-FR" sz="2000" dirty="0"/>
              <a:t> de la médecine polyvalente</a:t>
            </a:r>
          </a:p>
          <a:p>
            <a:r>
              <a:rPr lang="fr-FR" sz="2000" dirty="0"/>
              <a:t> Un an de formation supplémentaire permet de découvrir d’autres services, un territoire de santé, et ainsi mieux définir le projet professionnel</a:t>
            </a:r>
          </a:p>
          <a:p>
            <a:r>
              <a:rPr lang="fr-FR" sz="2000" dirty="0"/>
              <a:t>Faire la FST permet de se faire un réseau, que ce soit au niveau local ou au niveau national.</a:t>
            </a:r>
          </a:p>
          <a:p>
            <a:r>
              <a:rPr lang="fr-FR" sz="2000" dirty="0"/>
              <a:t>La FST permet aussi de mieux développer la médecine polyvalente hospitalière.</a:t>
            </a:r>
          </a:p>
          <a:p>
            <a:r>
              <a:rPr lang="fr-FR" sz="2000" dirty="0"/>
              <a:t>Ceux qui ont fait cette FST, ne le regrettent pas, avoir 2 stages pour approfondir la formation + un enseignement théorique permet au moins de se sentir plus à l’aise dans cet exercice</a:t>
            </a:r>
          </a:p>
          <a:p>
            <a:endParaRPr lang="fr-FR" sz="2000" dirty="0"/>
          </a:p>
          <a:p>
            <a:r>
              <a:rPr lang="fr-FR" sz="2000" dirty="0"/>
              <a:t>Pour plus d’information, n’hésite pas à nous contacter par mail à </a:t>
            </a:r>
            <a:r>
              <a:rPr lang="fr-FR" sz="2000" i="1" dirty="0">
                <a:solidFill>
                  <a:schemeClr val="accent1"/>
                </a:solidFill>
              </a:rPr>
              <a:t>cfjp.medpo@gmail.com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667BB97-157D-D448-A919-86D0C8E43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/>
              <a:t>Commission Jeunes Praticiens - cfjp.medpo@gmail.com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3393083-9A48-CF44-8E5F-8F9C6163B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FAC0B-A3C0-6645-ADAE-2810CC83E4D5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24359079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1439</TotalTime>
  <Words>450</Words>
  <Application>Microsoft Office PowerPoint</Application>
  <PresentationFormat>Grand écran</PresentationFormat>
  <Paragraphs>39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Courier New</vt:lpstr>
      <vt:lpstr>Thème Office</vt:lpstr>
      <vt:lpstr>FST médecine polyvalente hospitalière</vt:lpstr>
      <vt:lpstr>Organisation générale :</vt:lpstr>
      <vt:lpstr>Organisation générale</vt:lpstr>
      <vt:lpstr>Points positifs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FST médecine polyvalente hospitalière</dc:title>
  <dc:creator>Microsoft Office User</dc:creator>
  <cp:lastModifiedBy>GOUTTE Julie</cp:lastModifiedBy>
  <cp:revision>13</cp:revision>
  <dcterms:created xsi:type="dcterms:W3CDTF">2024-12-29T15:56:42Z</dcterms:created>
  <dcterms:modified xsi:type="dcterms:W3CDTF">2025-02-14T14:59:41Z</dcterms:modified>
</cp:coreProperties>
</file>